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4630400" cy="8229600"/>
  <p:notesSz cx="8229600" cy="14630400"/>
  <p:embeddedFontLst>
    <p:embeddedFont>
      <p:font typeface="Calibri Light"/>
    </p:embeddedFont>
    <p:embeddedFont>
      <p:font typeface="Nobile"/>
      <p:bold r:id="rId18"/>
    </p:embeddedFont>
    <p:embeddedFont>
      <p:font typeface="Alexandria"/>
      <p:bold r:id="rId19"/>
    </p:embeddedFont>
    <p:embeddedFont>
      <p:font typeface="Noto Sans CJK SC"/>
      <p:regular r:id="rId20"/>
      <p:bold r:id="rId21"/>
    </p:embeddedFont>
    <p:embeddedFont>
      <p:font typeface="Noto Sans Devanagari"/>
      <p:regular r:id="rId22"/>
      <p:bold r:id="rId22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font" Target="fonts/Font_1_Nobile_Bold.fntdata"/><Relationship Id="rId19" Type="http://schemas.openxmlformats.org/officeDocument/2006/relationships/font" Target="fonts/Font_2_Alexandria_Bold.fntdata"/><Relationship Id="rId20" Type="http://schemas.openxmlformats.org/officeDocument/2006/relationships/font" Target="fonts/Font_3_Noto_Sans_CJK_SC_Regular.fntdata"/><Relationship Id="rId21" Type="http://schemas.openxmlformats.org/officeDocument/2006/relationships/font" Target="fonts/Font_4_Noto_Sans_CJK_SC_Bold.fntdata"/><Relationship Id="rId22" Type="http://schemas.openxmlformats.org/officeDocument/2006/relationships/font" Target="fonts/Font_5_Noto_Sans_Devanagari_Regular.fntdata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lang="ru-RU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перемещения страницы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64919A9-AAF7-4D61-BBF0-0C0A9BB17CEE}" type="slidenum"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0C2DB4-2EA1-4A85-8EA2-8447BD88E614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B358DDB-6C78-49B3-B093-12E18D5A03E8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6D3364-CD9C-4626-B249-3132628D07DB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DDBC29-CDAC-4ABD-80D7-C723A0628CEB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D084C1-9BF6-4813-BA1C-5FEFAD488F4A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1C61C2-26FE-44D5-A973-51D656D8E1AF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058F1CD-36A9-4CC6-8C5F-DC372F2559D1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3B1856-F991-4AF7-BF8D-FD1F642CD900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21C9BC-B24C-4BCC-9F56-2247502FA57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C9F0BA-00C0-4FE9-AB5C-2DA5C9DA300B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C1761C-3971-4735-A107-D52198E728B4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ADD762-EACF-478B-97A5-5E7C0FC0EFFB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24445A-E0EA-4539-86CC-D2FA755E1516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текста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заглавия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щёлкните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lang="ru-RU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текста заглавия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Второй уровень структуры</a:t>
            </a:r>
            <a:endParaRPr lang="ru-RU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Третий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заглавия щёлкните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</a:t>
            </a: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  <a:endParaRPr lang="ru-RU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  <a:endParaRPr lang="ru-RU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Text 0"/>
          <p:cNvSpPr/>
          <p:nvPr/>
        </p:nvSpPr>
        <p:spPr>
          <a:xfrm>
            <a:off x="6280200" y="305460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lang="en-US" sz="44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Синхронизация последовательных схем</a:t>
            </a:r>
            <a:endParaRPr lang="ru-RU" sz="4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Text 1"/>
          <p:cNvSpPr/>
          <p:nvPr/>
        </p:nvSpPr>
        <p:spPr>
          <a:xfrm>
            <a:off x="6280200" y="4812120"/>
            <a:ext cx="7555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Основы временной координации цифровых систем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7380000" y="6120000"/>
            <a:ext cx="413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ru-RU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Максимов М.М БСТ2501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 0"/>
          <p:cNvSpPr/>
          <p:nvPr/>
        </p:nvSpPr>
        <p:spPr>
          <a:xfrm>
            <a:off x="793800" y="1028880"/>
            <a:ext cx="1215828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lang="en-US" sz="44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Методы борьбы с рассогласованием тактов</a:t>
            </a:r>
            <a:endParaRPr lang="ru-RU" sz="4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 1"/>
          <p:cNvSpPr/>
          <p:nvPr/>
        </p:nvSpPr>
        <p:spPr>
          <a:xfrm>
            <a:off x="720000" y="2418120"/>
            <a:ext cx="57312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lang="en-US" sz="22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Фазовая автоподстройка частоты (ФАПЧ)</a:t>
            </a:r>
            <a:endParaRPr lang="ru-RU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 2"/>
          <p:cNvSpPr/>
          <p:nvPr/>
        </p:nvSpPr>
        <p:spPr>
          <a:xfrm>
            <a:off x="720000" y="3054600"/>
            <a:ext cx="116812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Автоматически подстраивает частоту и фазу приемного тактового сигнала под передающий, компенсируя дрейф и различия в частотах генераторов.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3"/>
          <p:cNvSpPr/>
          <p:nvPr/>
        </p:nvSpPr>
        <p:spPr>
          <a:xfrm>
            <a:off x="657360" y="4087800"/>
            <a:ext cx="34822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lang="en-US" sz="22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Специальные кодировки</a:t>
            </a:r>
            <a:endParaRPr lang="ru-RU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4"/>
          <p:cNvSpPr/>
          <p:nvPr/>
        </p:nvSpPr>
        <p:spPr>
          <a:xfrm>
            <a:off x="720000" y="4674600"/>
            <a:ext cx="116812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Применение самосинхронизирующихся кодов (Манчестер, 8B/10B) облегчает выделение тактового сигнала из потока данных на приемной стороне.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 5"/>
          <p:cNvSpPr/>
          <p:nvPr/>
        </p:nvSpPr>
        <p:spPr>
          <a:xfrm>
            <a:off x="720000" y="5766120"/>
            <a:ext cx="3753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lang="en-US" sz="22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Коррекция частоты и фазы</a:t>
            </a:r>
            <a:endParaRPr lang="ru-RU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6"/>
          <p:cNvSpPr/>
          <p:nvPr/>
        </p:nvSpPr>
        <p:spPr>
          <a:xfrm>
            <a:off x="720000" y="6474600"/>
            <a:ext cx="116812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Динамическая коррекция параметров приемника относительно передатчика с использованием алгоритмов восстановления тактовой частоты и буферов FIFO.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 0"/>
          <p:cNvSpPr/>
          <p:nvPr/>
        </p:nvSpPr>
        <p:spPr>
          <a:xfrm>
            <a:off x="6034320" y="1278000"/>
            <a:ext cx="766908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849"/>
              </a:lnSpc>
              <a:tabLst>
                <a:tab algn="l" pos="0"/>
              </a:tabLst>
            </a:pPr>
            <a:r>
              <a:rPr lang="en-US" sz="30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Проблемы и решения в синхронизации</a:t>
            </a:r>
            <a:endParaRPr lang="ru-RU" sz="30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3"/>
          <p:cNvSpPr/>
          <p:nvPr/>
        </p:nvSpPr>
        <p:spPr>
          <a:xfrm>
            <a:off x="6282360" y="2181600"/>
            <a:ext cx="342864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Проблема: Метастабильность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4"/>
          <p:cNvSpPr/>
          <p:nvPr/>
        </p:nvSpPr>
        <p:spPr>
          <a:xfrm>
            <a:off x="6282360" y="2569320"/>
            <a:ext cx="3517560" cy="15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Состояние неопределенности триггера при несвоевременном срабатывании, когда вход изменяется слишком близко к активному фронту тактового сигнала. Это может привести к непредсказуемому поведению схемы.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7"/>
          <p:cNvSpPr/>
          <p:nvPr/>
        </p:nvSpPr>
        <p:spPr>
          <a:xfrm>
            <a:off x="10384560" y="2181600"/>
            <a:ext cx="3517560" cy="5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Решение: Синхронизирующие регистры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8"/>
          <p:cNvSpPr/>
          <p:nvPr/>
        </p:nvSpPr>
        <p:spPr>
          <a:xfrm>
            <a:off x="10384560" y="2862720"/>
            <a:ext cx="3517560" cy="15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Использование многокаскадных синхронизаторов (обычно 2-3 триггера подряд) для минимизации вероятности распространения метастабильного состояния по схеме. Экспоненциально снижает риск ошибок.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Text 11"/>
          <p:cNvSpPr/>
          <p:nvPr/>
        </p:nvSpPr>
        <p:spPr>
          <a:xfrm>
            <a:off x="6282360" y="4881240"/>
            <a:ext cx="3133080" cy="29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Проектирование с запасом</a:t>
            </a: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12"/>
          <p:cNvSpPr/>
          <p:nvPr/>
        </p:nvSpPr>
        <p:spPr>
          <a:xfrm>
            <a:off x="6282360" y="5268960"/>
            <a:ext cx="3517560" cy="15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lang="en-US" sz="12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Учет временных параметров: времени установки (setup time), времени удержания (hold time) и задержек распространения сигналов. Проектирование с достаточными временными запасами критично для надежности.</a:t>
            </a:r>
            <a:endParaRPr lang="ru-RU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 0"/>
          <p:cNvSpPr/>
          <p:nvPr/>
        </p:nvSpPr>
        <p:spPr>
          <a:xfrm>
            <a:off x="6055200" y="688680"/>
            <a:ext cx="7386480" cy="5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49"/>
              </a:lnSpc>
              <a:tabLst>
                <a:tab algn="l" pos="0"/>
              </a:tabLst>
            </a:pPr>
            <a:r>
              <a:rPr lang="en-US" sz="31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Визуализация схемы синхронизации</a:t>
            </a:r>
            <a:endParaRPr lang="ru-RU" sz="3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1"/>
          <p:cNvSpPr/>
          <p:nvPr/>
        </p:nvSpPr>
        <p:spPr>
          <a:xfrm>
            <a:off x="6055200" y="1603080"/>
            <a:ext cx="36489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9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Поэлементная синхронизация</a:t>
            </a:r>
            <a:endParaRPr lang="ru-RU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2"/>
          <p:cNvSpPr/>
          <p:nvPr/>
        </p:nvSpPr>
        <p:spPr>
          <a:xfrm>
            <a:off x="6055200" y="2070360"/>
            <a:ext cx="3804120" cy="12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Диаграмма демонстрирует точное временное соотношение между тактовыми импульсами CLK и битами данных DATA. Каждый бит выравнивается относительно фронта тактового сигнала.</a:t>
            </a:r>
            <a:endParaRPr lang="ru-RU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 3"/>
          <p:cNvSpPr/>
          <p:nvPr/>
        </p:nvSpPr>
        <p:spPr>
          <a:xfrm>
            <a:off x="10264320" y="1603080"/>
            <a:ext cx="317628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9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Групповая синхронизация</a:t>
            </a:r>
            <a:endParaRPr lang="ru-RU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 4"/>
          <p:cNvSpPr/>
          <p:nvPr/>
        </p:nvSpPr>
        <p:spPr>
          <a:xfrm>
            <a:off x="10264320" y="2070360"/>
            <a:ext cx="3804120" cy="12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lang="en-US" sz="12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Сигнал FRAME отмечает границы кадров данных, обеспечивая групповую синхронизацию. Приемник использует этот сигнал для определения начала и конца логических блоков информации.</a:t>
            </a:r>
            <a:endParaRPr lang="ru-RU" sz="1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Text 0"/>
          <p:cNvSpPr/>
          <p:nvPr/>
        </p:nvSpPr>
        <p:spPr>
          <a:xfrm>
            <a:off x="764280" y="601920"/>
            <a:ext cx="5457600" cy="6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lang="en-US" sz="42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Заключение</a:t>
            </a:r>
            <a:endParaRPr lang="ru-RU" sz="42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Shape 1"/>
          <p:cNvSpPr/>
          <p:nvPr/>
        </p:nvSpPr>
        <p:spPr>
          <a:xfrm>
            <a:off x="764280" y="1611720"/>
            <a:ext cx="7615080" cy="6015240"/>
          </a:xfrm>
          <a:prstGeom prst="roundRect">
            <a:avLst>
              <a:gd name="adj" fmla="val 1524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Shape 2"/>
          <p:cNvSpPr/>
          <p:nvPr/>
        </p:nvSpPr>
        <p:spPr>
          <a:xfrm>
            <a:off x="771840" y="1619280"/>
            <a:ext cx="3799440" cy="3694320"/>
          </a:xfrm>
          <a:prstGeom prst="roundRect">
            <a:avLst>
              <a:gd name="adj" fmla="val 2482"/>
            </a:avLst>
          </a:prstGeom>
          <a:solidFill>
            <a:srgbClr val="d2dd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 3"/>
          <p:cNvSpPr/>
          <p:nvPr/>
        </p:nvSpPr>
        <p:spPr>
          <a:xfrm>
            <a:off x="990000" y="1837440"/>
            <a:ext cx="3363120" cy="6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lang="en-US" sz="21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Фундаментальная важность</a:t>
            </a:r>
            <a:endParaRPr lang="ru-RU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4"/>
          <p:cNvSpPr/>
          <p:nvPr/>
        </p:nvSpPr>
        <p:spPr>
          <a:xfrm>
            <a:off x="990000" y="2650680"/>
            <a:ext cx="3363120" cy="24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— фундаментальный элемент надежной работы последовательных схем, без которого невозможно построение сложных цифровых систем.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Shape 5"/>
          <p:cNvSpPr/>
          <p:nvPr/>
        </p:nvSpPr>
        <p:spPr>
          <a:xfrm>
            <a:off x="4572000" y="1619280"/>
            <a:ext cx="3799440" cy="3694320"/>
          </a:xfrm>
          <a:prstGeom prst="rect">
            <a:avLst/>
          </a:prstGeom>
          <a:solidFill>
            <a:srgbClr val="d2dd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Shape 6"/>
          <p:cNvSpPr/>
          <p:nvPr/>
        </p:nvSpPr>
        <p:spPr>
          <a:xfrm>
            <a:off x="4572000" y="1619280"/>
            <a:ext cx="29880" cy="3694320"/>
          </a:xfrm>
          <a:prstGeom prst="roundRect">
            <a:avLst>
              <a:gd name="adj" fmla="val 300858"/>
            </a:avLst>
          </a:prstGeom>
          <a:solidFill>
            <a:srgbClr val="b8c3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 7"/>
          <p:cNvSpPr/>
          <p:nvPr/>
        </p:nvSpPr>
        <p:spPr>
          <a:xfrm>
            <a:off x="4790160" y="1837440"/>
            <a:ext cx="27284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lang="en-US" sz="21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Правильный выбор</a:t>
            </a:r>
            <a:endParaRPr lang="ru-RU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8"/>
          <p:cNvSpPr/>
          <p:nvPr/>
        </p:nvSpPr>
        <p:spPr>
          <a:xfrm>
            <a:off x="4790160" y="2309400"/>
            <a:ext cx="3363120" cy="20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Правильный выбор типа синхронизации и методов кодирования критичен для обеспечения стабильности и производительности цифровых устройств.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Shape 9"/>
          <p:cNvSpPr/>
          <p:nvPr/>
        </p:nvSpPr>
        <p:spPr>
          <a:xfrm>
            <a:off x="771840" y="5314320"/>
            <a:ext cx="7599600" cy="2305080"/>
          </a:xfrm>
          <a:prstGeom prst="rect">
            <a:avLst/>
          </a:prstGeom>
          <a:solidFill>
            <a:srgbClr val="d2dd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Shape 10"/>
          <p:cNvSpPr/>
          <p:nvPr/>
        </p:nvSpPr>
        <p:spPr>
          <a:xfrm>
            <a:off x="771840" y="5314320"/>
            <a:ext cx="7599600" cy="29880"/>
          </a:xfrm>
          <a:prstGeom prst="roundRect">
            <a:avLst>
              <a:gd name="adj" fmla="val 300858"/>
            </a:avLst>
          </a:prstGeom>
          <a:solidFill>
            <a:srgbClr val="b8c3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Text 11"/>
          <p:cNvSpPr/>
          <p:nvPr/>
        </p:nvSpPr>
        <p:spPr>
          <a:xfrm>
            <a:off x="990000" y="5532480"/>
            <a:ext cx="315972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lang="en-US" sz="21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Современные решения</a:t>
            </a:r>
            <a:endParaRPr lang="ru-RU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 12"/>
          <p:cNvSpPr/>
          <p:nvPr/>
        </p:nvSpPr>
        <p:spPr>
          <a:xfrm>
            <a:off x="990000" y="6004440"/>
            <a:ext cx="7163280" cy="13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Современные интерфейсы и протоколы строятся на принципах точной синхронизации для обеспечения высокой скорости и надежности передачи данных в условиях растущих требований к производительности.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ru-RU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Список литературы</a:t>
            </a:r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TextBox 2"/>
          <p:cNvSpPr/>
          <p:nvPr/>
        </p:nvSpPr>
        <p:spPr>
          <a:xfrm>
            <a:off x="720000" y="2199960"/>
            <a:ext cx="11681280" cy="50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201"/>
              </a:spcAft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1. ГОСТ 17657-79. Передача данных. Термины и определения.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2. ГОСТ Р 7.0.5-2008. СИБИД. Библиографическая ссылка. Общие требования и правила составления.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3. Угрюмов Е. П. Цифровая схемотехника: учеб. пособие для вузов. — 3-е изд., перераб. и доп. — СПб.: БХВ-Петербург, 2010. — 816 с.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4. Пухальский Г. И., Новосельцева Т. Я. Проектирование цифровых устройств: учеб. пособие. — СПб.: Лань, 2012. — 896 с.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5. Пухальский Г. И., Новосельцева Т. Я. Цифровые устройства: учеб. пособие для втузов. — СПб.: Политехника, 1996. — 885 с.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6. Собакин Е. Л. Цифровая схемотехника: учеб. пособие. Ч. 1. — Томск: Изд-во ТПУ, 2002. — 160 с.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7. Носиков М. В. Цифровая схемотехника: учеб. пособие для выполнения лабораторных работ. Ч. 1. — Челябинск: Издательский центр ЮУрГУ, 2023. — 107 с.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8. Строгонов А. Неизвестное об известном, или Что такое метастабильность триггеров // Компоненты и технологии. — № 10. — 2008.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9. Буренков В. С., Иванов С. Р. Проблемы метастабильности в цифровых устройствах // Современные информационные технологии: сб. трудов. — МГТУ им. Н. Э. Баумана, 2011.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10. Стешенко В. Б., Попова Т. В., Малашевич Д. Б. Основы HDL Verilog как средства проектирования цифровых устройств: учеб. пособие. — М.: МИЭТ</a:t>
            </a: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Calibri"/>
              </a:rPr>
              <a:t>, 2006. — 136 с.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Text 0"/>
          <p:cNvSpPr/>
          <p:nvPr/>
        </p:nvSpPr>
        <p:spPr>
          <a:xfrm>
            <a:off x="793800" y="66708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lang="en-US" sz="44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Введение в синхронизацию</a:t>
            </a:r>
            <a:endParaRPr lang="ru-RU" sz="4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1"/>
          <p:cNvSpPr/>
          <p:nvPr/>
        </p:nvSpPr>
        <p:spPr>
          <a:xfrm>
            <a:off x="793800" y="2651760"/>
            <a:ext cx="3500640" cy="8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lang="en-US" sz="26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Что такое синхронизация?</a:t>
            </a:r>
            <a:endParaRPr lang="ru-RU" sz="26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 2"/>
          <p:cNvSpPr/>
          <p:nvPr/>
        </p:nvSpPr>
        <p:spPr>
          <a:xfrm>
            <a:off x="793800" y="3729240"/>
            <a:ext cx="3500640" cy="36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— это процесс установления и поддержания временных и фазовых соотношений между сигналами в цифровых системах. Это критически важный механизм, обеспечивающий согласованную работу всех компонентов системы.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3"/>
          <p:cNvSpPr/>
          <p:nvPr/>
        </p:nvSpPr>
        <p:spPr>
          <a:xfrm>
            <a:off x="4856400" y="265176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lang="en-US" sz="26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Ключевая задача</a:t>
            </a:r>
            <a:endParaRPr lang="ru-RU" sz="26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4"/>
          <p:cNvSpPr/>
          <p:nvPr/>
        </p:nvSpPr>
        <p:spPr>
          <a:xfrm>
            <a:off x="4856400" y="3303720"/>
            <a:ext cx="3500640" cy="32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Обеспечить корректную передачу и обработку данных без ошибок, возникающих из-за рассогласования тактовых сигналов. Правильная синхронизация гарантирует целостность информации при передаче между различными блоками схемы.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Text 0"/>
          <p:cNvSpPr/>
          <p:nvPr/>
        </p:nvSpPr>
        <p:spPr>
          <a:xfrm>
            <a:off x="616680" y="763560"/>
            <a:ext cx="791028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300"/>
              </a:lnSpc>
              <a:tabLst>
                <a:tab algn="l" pos="0"/>
              </a:tabLst>
            </a:pPr>
            <a:r>
              <a:rPr lang="en-US" sz="34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Почему синхронизация важна в последовательных схемах?</a:t>
            </a:r>
            <a:endParaRPr lang="ru-RU" sz="3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Shape 1"/>
          <p:cNvSpPr/>
          <p:nvPr/>
        </p:nvSpPr>
        <p:spPr>
          <a:xfrm>
            <a:off x="616680" y="2128680"/>
            <a:ext cx="3866760" cy="3143880"/>
          </a:xfrm>
          <a:prstGeom prst="roundRect">
            <a:avLst>
              <a:gd name="adj" fmla="val 23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 3"/>
          <p:cNvSpPr/>
          <p:nvPr/>
        </p:nvSpPr>
        <p:spPr>
          <a:xfrm>
            <a:off x="800280" y="3016800"/>
            <a:ext cx="22014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Элементы памяти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4"/>
          <p:cNvSpPr/>
          <p:nvPr/>
        </p:nvSpPr>
        <p:spPr>
          <a:xfrm>
            <a:off x="800280" y="3397680"/>
            <a:ext cx="3499200" cy="16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Последовательные схемы содержат элементы памяти — триггеры и регистры — которые полностью зависят от точности тактового сигнала для корректного хранения состояний.</a:t>
            </a:r>
            <a:endParaRPr lang="ru-RU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Shape 5"/>
          <p:cNvSpPr/>
          <p:nvPr/>
        </p:nvSpPr>
        <p:spPr>
          <a:xfrm>
            <a:off x="4659840" y="2128680"/>
            <a:ext cx="3866760" cy="3143880"/>
          </a:xfrm>
          <a:prstGeom prst="roundRect">
            <a:avLst>
              <a:gd name="adj" fmla="val 23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7"/>
          <p:cNvSpPr/>
          <p:nvPr/>
        </p:nvSpPr>
        <p:spPr>
          <a:xfrm>
            <a:off x="4843800" y="3016800"/>
            <a:ext cx="22014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Риск ошибок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8"/>
          <p:cNvSpPr/>
          <p:nvPr/>
        </p:nvSpPr>
        <p:spPr>
          <a:xfrm>
            <a:off x="4843800" y="3397680"/>
            <a:ext cx="3499200" cy="14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Несинхронизированные сигналы приводят к критическим ошибкам и сбоям в работе триггеров, регистров и счетчиков, что может привести к потере данных.</a:t>
            </a:r>
            <a:endParaRPr lang="ru-RU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Shape 9"/>
          <p:cNvSpPr/>
          <p:nvPr/>
        </p:nvSpPr>
        <p:spPr>
          <a:xfrm>
            <a:off x="616680" y="5449320"/>
            <a:ext cx="7842960" cy="2290320"/>
          </a:xfrm>
          <a:prstGeom prst="roundRect">
            <a:avLst>
              <a:gd name="adj" fmla="val 3669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11"/>
          <p:cNvSpPr/>
          <p:nvPr/>
        </p:nvSpPr>
        <p:spPr>
          <a:xfrm>
            <a:off x="800280" y="6337440"/>
            <a:ext cx="22014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Согласованность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12"/>
          <p:cNvSpPr/>
          <p:nvPr/>
        </p:nvSpPr>
        <p:spPr>
          <a:xfrm>
            <a:off x="800280" y="6718320"/>
            <a:ext cx="7542720" cy="56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lang="en-US" sz="13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обеспечивает согласованное изменение состояний всех элементов системы, что позволяет предсказуемо управлять потоком данных.</a:t>
            </a:r>
            <a:endParaRPr lang="ru-RU" sz="13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0"/>
          <p:cNvSpPr/>
          <p:nvPr/>
        </p:nvSpPr>
        <p:spPr>
          <a:xfrm>
            <a:off x="793800" y="1419480"/>
            <a:ext cx="831744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lang="en-US" sz="44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Типы последовательных схем</a:t>
            </a:r>
            <a:endParaRPr lang="ru-RU" sz="4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Shape 1"/>
          <p:cNvSpPr/>
          <p:nvPr/>
        </p:nvSpPr>
        <p:spPr>
          <a:xfrm>
            <a:off x="792360" y="2612160"/>
            <a:ext cx="6407280" cy="4587480"/>
          </a:xfrm>
          <a:prstGeom prst="roundRect">
            <a:avLst>
              <a:gd name="adj" fmla="val 22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2"/>
          <p:cNvSpPr/>
          <p:nvPr/>
        </p:nvSpPr>
        <p:spPr>
          <a:xfrm>
            <a:off x="1028160" y="281628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lang="en-US" sz="265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Асинхронные схемы</a:t>
            </a:r>
            <a:endParaRPr lang="ru-RU" sz="26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1028160" y="3377520"/>
            <a:ext cx="593820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Выходы меняются независимо от тактового сигнала, реагируя непосредственно на изменение входов. Такие схемы сложны в проектировании и анализе из-за возможных гонок сигналов.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4"/>
          <p:cNvSpPr/>
          <p:nvPr/>
        </p:nvSpPr>
        <p:spPr>
          <a:xfrm>
            <a:off x="1028160" y="5400000"/>
            <a:ext cx="5938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Высокая скорость отклика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5"/>
          <p:cNvSpPr/>
          <p:nvPr/>
        </p:nvSpPr>
        <p:spPr>
          <a:xfrm>
            <a:off x="1028160" y="5770080"/>
            <a:ext cx="5938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Сложность контроля временных параметров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6"/>
          <p:cNvSpPr/>
          <p:nvPr/>
        </p:nvSpPr>
        <p:spPr>
          <a:xfrm>
            <a:off x="1028160" y="6117480"/>
            <a:ext cx="5938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Требуют тщательного проектирования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Shape 7"/>
          <p:cNvSpPr/>
          <p:nvPr/>
        </p:nvSpPr>
        <p:spPr>
          <a:xfrm>
            <a:off x="7380000" y="2581920"/>
            <a:ext cx="6455880" cy="4617720"/>
          </a:xfrm>
          <a:prstGeom prst="roundRect">
            <a:avLst>
              <a:gd name="adj" fmla="val 22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8"/>
          <p:cNvSpPr/>
          <p:nvPr/>
        </p:nvSpPr>
        <p:spPr>
          <a:xfrm>
            <a:off x="7662960" y="281628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lang="en-US" sz="265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Синхронные схемы</a:t>
            </a:r>
            <a:endParaRPr lang="ru-RU" sz="26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9"/>
          <p:cNvSpPr/>
          <p:nvPr/>
        </p:nvSpPr>
        <p:spPr>
          <a:xfrm>
            <a:off x="7662960" y="3377520"/>
            <a:ext cx="593856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Все выходы изменяются синхронно с активным фронтом тактового сигнала. Это делает их проще в проектировании, надежнее и предсказуемее в работе.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10"/>
          <p:cNvSpPr/>
          <p:nvPr/>
        </p:nvSpPr>
        <p:spPr>
          <a:xfrm>
            <a:off x="7662960" y="4965480"/>
            <a:ext cx="5938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Предсказуемое поведение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11"/>
          <p:cNvSpPr/>
          <p:nvPr/>
        </p:nvSpPr>
        <p:spPr>
          <a:xfrm>
            <a:off x="7662960" y="5407560"/>
            <a:ext cx="5938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Простота верификации и тестирования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12"/>
          <p:cNvSpPr/>
          <p:nvPr/>
        </p:nvSpPr>
        <p:spPr>
          <a:xfrm>
            <a:off x="7662960" y="5849640"/>
            <a:ext cx="59385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7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Стандартный подход в современной электронике</a:t>
            </a:r>
            <a:endParaRPr lang="ru-RU" sz="17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37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Text 0"/>
          <p:cNvSpPr/>
          <p:nvPr/>
        </p:nvSpPr>
        <p:spPr>
          <a:xfrm>
            <a:off x="664920" y="3238200"/>
            <a:ext cx="12297960" cy="5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649"/>
              </a:lnSpc>
              <a:tabLst>
                <a:tab algn="l" pos="0"/>
              </a:tabLst>
            </a:pPr>
            <a:r>
              <a:rPr lang="en-US" sz="37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Основные виды синхронизации цифровых сигналов</a:t>
            </a:r>
            <a:endParaRPr lang="ru-RU" sz="37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1"/>
          <p:cNvSpPr/>
          <p:nvPr/>
        </p:nvSpPr>
        <p:spPr>
          <a:xfrm>
            <a:off x="664920" y="3907800"/>
            <a:ext cx="2374920" cy="2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85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ГОСТ 17657-79</a:t>
            </a:r>
            <a:endParaRPr lang="ru-RU" sz="1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4"/>
          <p:cNvSpPr/>
          <p:nvPr/>
        </p:nvSpPr>
        <p:spPr>
          <a:xfrm>
            <a:off x="664920" y="4930560"/>
            <a:ext cx="42678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lang="en-US" sz="22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Поэлементная синхронизация</a:t>
            </a:r>
            <a:endParaRPr lang="ru-RU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5"/>
          <p:cNvSpPr/>
          <p:nvPr/>
        </p:nvSpPr>
        <p:spPr>
          <a:xfrm>
            <a:off x="664920" y="5400720"/>
            <a:ext cx="4305960" cy="18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каждого отдельного элемента данных — каждого бита информации передается и принимается с точной временной привязкой, обеспечивая максимальную надежность на уровне отдельных символов.</a:t>
            </a:r>
            <a:endParaRPr lang="ru-RU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8"/>
          <p:cNvSpPr/>
          <p:nvPr/>
        </p:nvSpPr>
        <p:spPr>
          <a:xfrm>
            <a:off x="5161680" y="4930560"/>
            <a:ext cx="371484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lang="en-US" sz="22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Групповая синхронизация</a:t>
            </a:r>
            <a:endParaRPr lang="ru-RU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9"/>
          <p:cNvSpPr/>
          <p:nvPr/>
        </p:nvSpPr>
        <p:spPr>
          <a:xfrm>
            <a:off x="5161680" y="5400720"/>
            <a:ext cx="4305960" cy="15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групп элементов (пакетов, кадров) позволяет эффективно организовать передачу структурированных блоков данных с общим временным базисом для всей группы.</a:t>
            </a:r>
            <a:endParaRPr lang="ru-RU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12"/>
          <p:cNvSpPr/>
          <p:nvPr/>
        </p:nvSpPr>
        <p:spPr>
          <a:xfrm>
            <a:off x="9658440" y="4930560"/>
            <a:ext cx="359784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lang="en-US" sz="220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Цикловая синхронизация</a:t>
            </a:r>
            <a:endParaRPr lang="ru-RU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13"/>
          <p:cNvSpPr/>
          <p:nvPr/>
        </p:nvSpPr>
        <p:spPr>
          <a:xfrm>
            <a:off x="9658440" y="5400720"/>
            <a:ext cx="4305960" cy="15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lang="en-US" sz="14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циклов временного объединения данных обеспечивает координацию повторяющихся периодов передачи в системах с регулярной структурой потока информации.</a:t>
            </a:r>
            <a:endParaRPr lang="ru-RU" sz="14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 0"/>
          <p:cNvSpPr/>
          <p:nvPr/>
        </p:nvSpPr>
        <p:spPr>
          <a:xfrm>
            <a:off x="715680" y="654120"/>
            <a:ext cx="7653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lang="en-US" sz="40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Поэлементная синхронизация</a:t>
            </a:r>
            <a:endParaRPr lang="ru-RU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1"/>
          <p:cNvSpPr/>
          <p:nvPr/>
        </p:nvSpPr>
        <p:spPr>
          <a:xfrm>
            <a:off x="715680" y="1804320"/>
            <a:ext cx="30668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24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Принцип работы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2"/>
          <p:cNvSpPr/>
          <p:nvPr/>
        </p:nvSpPr>
        <p:spPr>
          <a:xfrm>
            <a:off x="715680" y="2392200"/>
            <a:ext cx="7719120" cy="9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Устанавливает точное фазовое соотношение между единичными элементами сигнала, гарантируя, что каждый бит данных считывается в оптимальный момент времени.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3"/>
          <p:cNvSpPr/>
          <p:nvPr/>
        </p:nvSpPr>
        <p:spPr>
          <a:xfrm>
            <a:off x="715680" y="3578040"/>
            <a:ext cx="326268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24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Методы кодирования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4"/>
          <p:cNvSpPr/>
          <p:nvPr/>
        </p:nvSpPr>
        <p:spPr>
          <a:xfrm>
            <a:off x="715680" y="4165920"/>
            <a:ext cx="771912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lang="en-US" sz="1600" b="1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Манчестерское кодирование</a:t>
            </a:r>
            <a:r>
              <a:rPr lang="en-US" sz="16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 — встраивает тактовую информацию в сам сигнал данных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5"/>
          <p:cNvSpPr/>
          <p:nvPr/>
        </p:nvSpPr>
        <p:spPr>
          <a:xfrm>
            <a:off x="715680" y="4891680"/>
            <a:ext cx="771912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lang="en-US" sz="1600" b="1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RZ-кодирование</a:t>
            </a:r>
            <a:r>
              <a:rPr lang="en-US" sz="16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 — использует возврат к нулю для облегчения выделения тактов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6"/>
          <p:cNvSpPr/>
          <p:nvPr/>
        </p:nvSpPr>
        <p:spPr>
          <a:xfrm>
            <a:off x="715680" y="5617800"/>
            <a:ext cx="771912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6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Самосинхронизирующиеся коды с гарантированными переходами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7"/>
          <p:cNvSpPr/>
          <p:nvPr/>
        </p:nvSpPr>
        <p:spPr>
          <a:xfrm>
            <a:off x="715680" y="6149520"/>
            <a:ext cx="30668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24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Преимущества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8"/>
          <p:cNvSpPr/>
          <p:nvPr/>
        </p:nvSpPr>
        <p:spPr>
          <a:xfrm>
            <a:off x="715680" y="6737040"/>
            <a:ext cx="771912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Позволяет точное считывание каждого бита данных даже при отсутствии отдельной тактовой линии, что упрощает интерфейс.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" name=""/>
          <p:cNvPicPr/>
          <p:nvPr/>
        </p:nvPicPr>
        <p:blipFill>
          <a:blip r:embed="rId1"/>
          <a:stretch/>
        </p:blipFill>
        <p:spPr>
          <a:xfrm>
            <a:off x="8308080" y="1980000"/>
            <a:ext cx="6321960" cy="1753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 0"/>
          <p:cNvSpPr/>
          <p:nvPr/>
        </p:nvSpPr>
        <p:spPr>
          <a:xfrm>
            <a:off x="643320" y="505440"/>
            <a:ext cx="7856640" cy="11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501"/>
              </a:lnSpc>
              <a:tabLst>
                <a:tab algn="l" pos="0"/>
              </a:tabLst>
            </a:pPr>
            <a:r>
              <a:rPr lang="en-US" sz="36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Групповая и цикловая синхронизация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4"/>
          <p:cNvSpPr/>
          <p:nvPr/>
        </p:nvSpPr>
        <p:spPr>
          <a:xfrm>
            <a:off x="540000" y="2136240"/>
            <a:ext cx="35924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lang="en-US" sz="215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Групповая синхронизация</a:t>
            </a:r>
            <a:endParaRPr lang="ru-RU" sz="2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5"/>
          <p:cNvSpPr/>
          <p:nvPr/>
        </p:nvSpPr>
        <p:spPr>
          <a:xfrm>
            <a:off x="540000" y="2590920"/>
            <a:ext cx="6708600" cy="11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4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Обеспечивает синхронизацию начала и конца групп битов (кадров, пакетов). Широко используется в кадровых интерфейсах, где данные организованы в структурированные блоки с заголовками и полезной нагрузкой.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6"/>
          <p:cNvSpPr/>
          <p:nvPr/>
        </p:nvSpPr>
        <p:spPr>
          <a:xfrm>
            <a:off x="540000" y="3877560"/>
            <a:ext cx="670860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4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Кадровые маркеры и преамбулы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7"/>
          <p:cNvSpPr/>
          <p:nvPr/>
        </p:nvSpPr>
        <p:spPr>
          <a:xfrm>
            <a:off x="558720" y="4217400"/>
            <a:ext cx="670860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4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Эффективная передача структурированных данных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11"/>
          <p:cNvSpPr/>
          <p:nvPr/>
        </p:nvSpPr>
        <p:spPr>
          <a:xfrm>
            <a:off x="540000" y="5127120"/>
            <a:ext cx="45241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lang="en-US" sz="215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Цикловая синхронизация</a:t>
            </a:r>
            <a:endParaRPr lang="ru-RU" sz="2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12"/>
          <p:cNvSpPr/>
          <p:nvPr/>
        </p:nvSpPr>
        <p:spPr>
          <a:xfrm>
            <a:off x="491040" y="5581800"/>
            <a:ext cx="6708600" cy="11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lang="en-US" sz="14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циклов передачи критична для длительных последовательностей и циклических протоколов. Обеспечивает правильное позиционирование во временных слотах и каналах мультиплексирования.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13"/>
          <p:cNvSpPr/>
          <p:nvPr/>
        </p:nvSpPr>
        <p:spPr>
          <a:xfrm>
            <a:off x="491040" y="6868440"/>
            <a:ext cx="670860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4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Временное разделение каналов (TDM)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14"/>
          <p:cNvSpPr/>
          <p:nvPr/>
        </p:nvSpPr>
        <p:spPr>
          <a:xfrm>
            <a:off x="491040" y="7227000"/>
            <a:ext cx="6708600" cy="29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sz="14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Периодические структуры данных</a:t>
            </a:r>
            <a:endParaRPr lang="ru-RU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2" name=""/>
          <p:cNvPicPr/>
          <p:nvPr/>
        </p:nvPicPr>
        <p:blipFill>
          <a:blip r:embed="rId1"/>
          <a:stretch/>
        </p:blipFill>
        <p:spPr>
          <a:xfrm>
            <a:off x="7380000" y="945720"/>
            <a:ext cx="6942960" cy="391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"/>
          <p:cNvPicPr/>
          <p:nvPr/>
        </p:nvPicPr>
        <p:blipFill>
          <a:blip r:embed="rId2"/>
          <a:stretch/>
        </p:blipFill>
        <p:spPr>
          <a:xfrm>
            <a:off x="9000000" y="4860000"/>
            <a:ext cx="3523680" cy="183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501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 0"/>
          <p:cNvSpPr/>
          <p:nvPr/>
        </p:nvSpPr>
        <p:spPr>
          <a:xfrm>
            <a:off x="700560" y="3394080"/>
            <a:ext cx="11940840" cy="62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01"/>
              </a:lnSpc>
              <a:tabLst>
                <a:tab algn="l" pos="0"/>
              </a:tabLst>
            </a:pPr>
            <a:r>
              <a:rPr lang="en-US" sz="39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Последовательный синхронный интерфейс SS</a:t>
            </a:r>
            <a:r>
              <a:rPr lang="en-US" sz="39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	</a:t>
            </a:r>
            <a:endParaRPr lang="ru-RU" sz="3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2"/>
          <p:cNvSpPr/>
          <p:nvPr/>
        </p:nvSpPr>
        <p:spPr>
          <a:xfrm>
            <a:off x="1451160" y="4438440"/>
            <a:ext cx="277416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Тактовый сигнал (CLK)</a:t>
            </a:r>
            <a:endParaRPr lang="ru-RU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3"/>
          <p:cNvSpPr/>
          <p:nvPr/>
        </p:nvSpPr>
        <p:spPr>
          <a:xfrm>
            <a:off x="1451160" y="4871160"/>
            <a:ext cx="349164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Предоставляет временную базу для синхронизации всех операций передачи и приема данных между устройствами.</a:t>
            </a:r>
            <a:endParaRPr lang="ru-RU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5"/>
          <p:cNvSpPr/>
          <p:nvPr/>
        </p:nvSpPr>
        <p:spPr>
          <a:xfrm>
            <a:off x="5944320" y="4438440"/>
            <a:ext cx="267264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Линия данных (DATA)</a:t>
            </a:r>
            <a:endParaRPr lang="ru-RU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6"/>
          <p:cNvSpPr/>
          <p:nvPr/>
        </p:nvSpPr>
        <p:spPr>
          <a:xfrm>
            <a:off x="5944320" y="4871160"/>
            <a:ext cx="3491640" cy="16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Последовательная передача информации побитно, синхронизированная с активными фронтами тактового сигнала.</a:t>
            </a:r>
            <a:endParaRPr lang="ru-RU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8"/>
          <p:cNvSpPr/>
          <p:nvPr/>
        </p:nvSpPr>
        <p:spPr>
          <a:xfrm>
            <a:off x="10437480" y="4438440"/>
            <a:ext cx="276804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lang="en-US" sz="1950" b="0" u="none" strike="noStrike">
                <a:solidFill>
                  <a:srgbClr val="404155"/>
                </a:solidFill>
                <a:effectLst/>
                <a:uFillTx/>
                <a:latin typeface="Alexandria"/>
                <a:ea typeface="Alexandria"/>
              </a:rPr>
              <a:t>Сигнал кадра (FRAME)</a:t>
            </a:r>
            <a:endParaRPr lang="ru-RU" sz="1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9"/>
          <p:cNvSpPr/>
          <p:nvPr/>
        </p:nvSpPr>
        <p:spPr>
          <a:xfrm>
            <a:off x="10437480" y="4871160"/>
            <a:ext cx="349164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Обозначает начало и конец логических кадров данных, обеспечивая групповую синхронизацию.</a:t>
            </a:r>
            <a:endParaRPr lang="ru-RU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0"/>
          <p:cNvSpPr/>
          <p:nvPr/>
        </p:nvSpPr>
        <p:spPr>
          <a:xfrm>
            <a:off x="700560" y="6697440"/>
            <a:ext cx="132285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lang="en-US" sz="155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SSFI обеспечивает простую и надежную передачу данных с синхронизацией по кадрам, применяется для управления удаленными устройствами с минимальной аппаратной сложностью и высокой помехоустойчивостью.</a:t>
            </a:r>
            <a:endParaRPr lang="ru-RU" sz="15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 0"/>
          <p:cNvSpPr/>
          <p:nvPr/>
        </p:nvSpPr>
        <p:spPr>
          <a:xfrm>
            <a:off x="715680" y="579240"/>
            <a:ext cx="6984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lang="en-US" sz="40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Тактовый сигнал и его роль</a:t>
            </a:r>
            <a:endParaRPr lang="ru-RU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715680" y="1755000"/>
            <a:ext cx="5664240" cy="5664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1"/>
          <p:cNvSpPr/>
          <p:nvPr/>
        </p:nvSpPr>
        <p:spPr>
          <a:xfrm>
            <a:off x="6887160" y="1729440"/>
            <a:ext cx="306648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24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Сердце системы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2"/>
          <p:cNvSpPr/>
          <p:nvPr/>
        </p:nvSpPr>
        <p:spPr>
          <a:xfrm>
            <a:off x="6887160" y="2317320"/>
            <a:ext cx="7034040" cy="9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Тактовый сигнал — это периодический прямоугольный импульс, задающий единый ритм работы всей цифровой схемы, координируя действия всех компонентов.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3"/>
          <p:cNvSpPr/>
          <p:nvPr/>
        </p:nvSpPr>
        <p:spPr>
          <a:xfrm>
            <a:off x="6887160" y="3502800"/>
            <a:ext cx="39819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24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Механизм синхронизации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4"/>
          <p:cNvSpPr/>
          <p:nvPr/>
        </p:nvSpPr>
        <p:spPr>
          <a:xfrm>
            <a:off x="6887160" y="4090680"/>
            <a:ext cx="7034040" cy="13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Синхронизация происходит по активным фронтам (положительным или отрицательным) тактового сигнала. Все изменения состояний элементов памяти происходят строго в эти моменты времени.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5"/>
          <p:cNvSpPr/>
          <p:nvPr/>
        </p:nvSpPr>
        <p:spPr>
          <a:xfrm>
            <a:off x="6887160" y="5603400"/>
            <a:ext cx="41850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lang="en-US" sz="2400" b="0" u="none" strike="noStrike">
                <a:solidFill>
                  <a:srgbClr val="1b1b27"/>
                </a:solidFill>
                <a:effectLst/>
                <a:uFillTx/>
                <a:latin typeface="Alexandria"/>
                <a:ea typeface="Alexandria"/>
              </a:rPr>
              <a:t>Требования к стабильности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6"/>
          <p:cNvSpPr/>
          <p:nvPr/>
        </p:nvSpPr>
        <p:spPr>
          <a:xfrm>
            <a:off x="6887160" y="6191280"/>
            <a:ext cx="7034040" cy="9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lang="en-US" sz="1600" b="0" u="none" strike="noStrike">
                <a:solidFill>
                  <a:srgbClr val="404155"/>
                </a:solidFill>
                <a:effectLst/>
                <a:uFillTx/>
                <a:latin typeface="Nobile"/>
                <a:ea typeface="Nobile"/>
              </a:rPr>
              <a:t>Критически важна стабильность частоты и минимальный джиттер (дрожание фазы) тактового генератора для обеспечения надежной работы системы без ошибок синхронизации.</a:t>
            </a:r>
            <a:endParaRPr lang="ru-RU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LibreOffice/25.8.4.2$Linux_X86_64 LibreOffice_project/580$Build-2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2025-12-08T10:25:29Z</dcterms:created>
  <dc:creator/>
  <dc:description/>
  <dc:language>ru-RU</dc:language>
  <cp:lastModifiedBy/>
  <dcterms:modified xsi:type="dcterms:W3CDTF">2026-01-16T20:40:07Z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On-screen Show (16:9)</vt:lpwstr>
  </property>
  <property fmtid="{D5CDD505-2E9C-101B-9397-08002B2CF9AE}" pid="4" name="Slides">
    <vt:i4>13</vt:i4>
  </property>
</Properties>
</file>